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272" r:id="rId4"/>
    <p:sldId id="299" r:id="rId5"/>
    <p:sldId id="295" r:id="rId6"/>
    <p:sldId id="280" r:id="rId7"/>
    <p:sldId id="256" r:id="rId8"/>
    <p:sldId id="263" r:id="rId9"/>
    <p:sldId id="302" r:id="rId10"/>
    <p:sldId id="289" r:id="rId11"/>
    <p:sldId id="274" r:id="rId12"/>
    <p:sldId id="276" r:id="rId13"/>
    <p:sldId id="298" r:id="rId14"/>
    <p:sldId id="300" r:id="rId15"/>
    <p:sldId id="291" r:id="rId16"/>
    <p:sldId id="301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99FF"/>
    <a:srgbClr val="99CCFF"/>
    <a:srgbClr val="FFFF99"/>
    <a:srgbClr val="000000"/>
    <a:srgbClr val="969696"/>
    <a:srgbClr val="3366FF"/>
    <a:srgbClr val="009900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08" autoAdjust="0"/>
    <p:restoredTop sz="93073" autoAdjust="0"/>
  </p:normalViewPr>
  <p:slideViewPr>
    <p:cSldViewPr>
      <p:cViewPr varScale="1">
        <p:scale>
          <a:sx n="64" d="100"/>
          <a:sy n="64" d="100"/>
        </p:scale>
        <p:origin x="171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105F3F-FC25-456C-88B4-46E98349A6F4}" type="datetimeFigureOut">
              <a:rPr lang="en-GB"/>
              <a:pPr>
                <a:defRPr/>
              </a:pPr>
              <a:t>18/06/2019</a:t>
            </a:fld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7D633D-C461-49DA-9C0F-FEE037E919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38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D633D-C461-49DA-9C0F-FEE037E9191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811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0D1194-F361-452F-AAE9-FB73AD10A5C9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B0B29A-C4A1-4ED6-8B04-51371EB0D3D6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3655F0-1230-4392-A25C-8E59DC993CD8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DC511-EA18-4106-A5BC-A030B0B449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02E61-1AB9-46F0-86C6-BF9FA4E37E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5A6D7-7B32-474E-9144-138F62EDCE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8B5DD-846D-4B78-9E02-968D1893CBC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55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F982F-0D42-45C9-AC6A-6508E1D4E34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15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420F3-52A8-4FAD-ABA8-E23AAC9D623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68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112EC-2CA2-4C54-A4A1-E979CE8CF4D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22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B2C6E-CDD6-47A6-9ECC-287973C6ED7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2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148A4-AEB9-4798-8147-DC0D5496266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2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E6850-3345-4B3B-BF50-1126AEC18B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24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E729B-5728-49FE-BC04-8AF87B09808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4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54460-2AA4-4B4B-B08E-46F17B518F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B646-D065-4E8F-9A2F-EC89B7B9B9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64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5F03-615D-4F91-A12F-E4B9C0C72A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74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CD9F-A676-46C5-A85B-3588E7E507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55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37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06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40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295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27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48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4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B633C-E306-4B99-8705-77CEE574C2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95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765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942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5DB0-4485-46EB-948E-565AF4FD6D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284D-CA80-4072-B5E8-166A474BD04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6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BA7C-74AF-4BF5-A08B-5E84A7E07B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BA54-B03D-48B0-A2D4-3D08D6BA51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5728F-C7BF-45D4-88AE-C6BD13EDCB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17447-AB90-4918-B9A5-EF0542DF3A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DC494-F373-40AA-94E6-F71FED3AFE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5E2D1-7161-4EF5-B926-E3CA36DC30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230647-9144-4DE0-A772-32D07213EF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00745C-E555-44C4-A338-65EB48895E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6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E465DB0-4485-46EB-948E-565AF4FD6D11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18/06/2019</a:t>
            </a:fld>
            <a:endParaRPr lang="en-GB" smtClean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mtClean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CAF284D-CA80-4072-B5E8-166A474BD040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mtClean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73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http://www.nidirect.gov.uk/hw3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http://chestofbooks.com/food/household/Woman-Encyclopaedia-2/images/Fig-4-To-give-firmness-to-limp-hands-practise-the-lateral.jpg" TargetMode="Externa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2653372"/>
            <a:ext cx="3888432" cy="2647836"/>
          </a:xfrm>
          <a:prstGeom prst="rect">
            <a:avLst/>
          </a:prstGeom>
          <a:solidFill>
            <a:schemeClr val="bg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941168"/>
            <a:ext cx="9144000" cy="191683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13000" dirty="0" smtClean="0">
                <a:solidFill>
                  <a:srgbClr val="FF0000"/>
                </a:solidFill>
                <a:latin typeface="Twinkl Cursive Looped" panose="02000000000000000000" pitchFamily="2" charset="0"/>
              </a:rPr>
              <a:t>s</a:t>
            </a:r>
            <a:r>
              <a:rPr lang="en-GB" sz="13000" dirty="0" smtClean="0">
                <a:latin typeface="Twinkl Cursive Looped" panose="02000000000000000000" pitchFamily="2" charset="0"/>
              </a:rPr>
              <a:t>un</a:t>
            </a:r>
            <a:endParaRPr lang="en-US" sz="13000" dirty="0" smtClean="0">
              <a:solidFill>
                <a:srgbClr val="FF000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452544"/>
            <a:ext cx="9144000" cy="20732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3000" dirty="0">
                <a:solidFill>
                  <a:srgbClr val="FF0000"/>
                </a:solidFill>
                <a:latin typeface="Twinkl Cursive Looped" panose="02000000000000000000" pitchFamily="2" charset="0"/>
              </a:rPr>
              <a:t>s</a:t>
            </a:r>
            <a:r>
              <a:rPr lang="en-GB" sz="13000" dirty="0">
                <a:latin typeface="Twinkl Cursive Looped" panose="02000000000000000000" pitchFamily="2" charset="0"/>
              </a:rPr>
              <a:t> </a:t>
            </a:r>
            <a:r>
              <a:rPr lang="en-GB" sz="13000" dirty="0">
                <a:solidFill>
                  <a:srgbClr val="000000"/>
                </a:solidFill>
                <a:latin typeface="Twinkl Cursive Looped" panose="02000000000000000000" pitchFamily="2" charset="0"/>
              </a:rPr>
              <a:t>u</a:t>
            </a:r>
            <a:r>
              <a:rPr lang="en-GB" sz="13000" dirty="0">
                <a:solidFill>
                  <a:srgbClr val="FF0000"/>
                </a:solidFill>
                <a:latin typeface="Twinkl Cursive Looped" panose="02000000000000000000" pitchFamily="2" charset="0"/>
              </a:rPr>
              <a:t> </a:t>
            </a:r>
            <a:r>
              <a:rPr lang="en-GB" sz="13000" dirty="0">
                <a:latin typeface="Twinkl Cursive Looped" panose="02000000000000000000" pitchFamily="2" charset="0"/>
              </a:rPr>
              <a:t>n</a:t>
            </a:r>
            <a:endParaRPr lang="en-US" sz="13000" dirty="0">
              <a:latin typeface="Twinkl Cursive Looped" panose="02000000000000000000" pitchFamily="2" charset="0"/>
            </a:endParaRPr>
          </a:p>
        </p:txBody>
      </p:sp>
      <p:pic>
        <p:nvPicPr>
          <p:cNvPr id="1026" name="Picture 2" descr="sun clip-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59" y="2717149"/>
            <a:ext cx="2520281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304" y="52743"/>
            <a:ext cx="17636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Practise</a:t>
            </a:r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0" y="980728"/>
            <a:ext cx="9144000" cy="308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25000" kern="0" dirty="0" smtClean="0">
                <a:latin typeface="Twinkl Cursive Looped" panose="02000000000000000000" pitchFamily="2" charset="0"/>
              </a:rPr>
              <a:t>sat</a:t>
            </a:r>
            <a:endParaRPr lang="en-US" sz="25000" kern="0" dirty="0" smtClean="0">
              <a:solidFill>
                <a:srgbClr val="FF000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71800" y="4261969"/>
            <a:ext cx="648072" cy="6546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355976" y="4305743"/>
            <a:ext cx="648072" cy="6546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084168" y="4263393"/>
            <a:ext cx="648072" cy="6546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05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0" y="980728"/>
            <a:ext cx="9144000" cy="308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25000" kern="0" dirty="0" smtClean="0">
                <a:latin typeface="Twinkl Cursive Looped" panose="02000000000000000000" pitchFamily="2" charset="0"/>
              </a:rPr>
              <a:t>sap</a:t>
            </a:r>
            <a:endParaRPr lang="en-US" sz="25000" kern="0" dirty="0" smtClean="0">
              <a:solidFill>
                <a:srgbClr val="FF000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56529" y="4869160"/>
            <a:ext cx="648072" cy="6546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067944" y="4957702"/>
            <a:ext cx="648072" cy="6546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893660" y="4957703"/>
            <a:ext cx="648072" cy="6546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1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763688" y="496993"/>
            <a:ext cx="7128793" cy="769441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latin typeface="HolyTrinity" pitchFamily="2" charset="0"/>
              </a:rPr>
              <a:t>Monster Word</a:t>
            </a:r>
            <a:endParaRPr lang="en-GB" sz="4400" b="1" dirty="0">
              <a:latin typeface="HolyTrinity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52743"/>
            <a:ext cx="17636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Revisit and Review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7" name="Picture 5" descr="cute-mon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530" y="181551"/>
            <a:ext cx="1420134" cy="123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0" y="2060848"/>
            <a:ext cx="9143999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5900" dirty="0" err="1" smtClean="0">
                <a:solidFill>
                  <a:srgbClr val="FF0000"/>
                </a:solidFill>
                <a:latin typeface="Twinkl Cursive Looped" panose="02000000000000000000" pitchFamily="2" charset="0"/>
              </a:rPr>
              <a:t>s</a:t>
            </a:r>
            <a:r>
              <a:rPr lang="en-GB" sz="25900" dirty="0" err="1" smtClean="0">
                <a:latin typeface="Twinkl Cursive Looped" panose="02000000000000000000" pitchFamily="2" charset="0"/>
              </a:rPr>
              <a:t>ut</a:t>
            </a:r>
            <a:endParaRPr lang="en-GB" sz="259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1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-23794"/>
            <a:ext cx="5310231" cy="68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4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763688" y="478309"/>
            <a:ext cx="7128793" cy="10064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solidFill>
                  <a:srgbClr val="000000"/>
                </a:solidFill>
                <a:latin typeface="HolyTrinity" pitchFamily="2" charset="0"/>
              </a:rPr>
              <a:t>Robot </a:t>
            </a:r>
            <a:r>
              <a:rPr lang="en-GB" sz="6000" b="1" dirty="0" smtClean="0">
                <a:solidFill>
                  <a:srgbClr val="000000"/>
                </a:solidFill>
                <a:latin typeface="HolyTrinity" pitchFamily="2" charset="0"/>
              </a:rPr>
              <a:t>word</a:t>
            </a:r>
            <a:endParaRPr lang="en-GB" sz="6000" b="1" dirty="0">
              <a:solidFill>
                <a:srgbClr val="000000"/>
              </a:solidFill>
              <a:latin typeface="HolyTrinity" pitchFamily="2" charset="0"/>
            </a:endParaRP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107504" y="1196752"/>
            <a:ext cx="816822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0000" dirty="0" smtClean="0">
                <a:solidFill>
                  <a:srgbClr val="000000"/>
                </a:solidFill>
                <a:latin typeface="Twinkl Cursive Looped" panose="02000000000000000000" pitchFamily="2" charset="0"/>
              </a:rPr>
              <a:t>a</a:t>
            </a:r>
            <a:endParaRPr lang="en-GB" sz="30000" dirty="0">
              <a:solidFill>
                <a:srgbClr val="00000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52743"/>
            <a:ext cx="17636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0000"/>
                </a:solidFill>
                <a:latin typeface="Comic Sans MS" pitchFamily="66" charset="0"/>
              </a:rPr>
              <a:t>Revisit and Review</a:t>
            </a:r>
            <a:endParaRPr lang="en-GB" sz="1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096583" y="4221088"/>
            <a:ext cx="1835274" cy="2418208"/>
            <a:chOff x="7096583" y="4059292"/>
            <a:chExt cx="1835274" cy="241820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4595" y="4059292"/>
              <a:ext cx="1619250" cy="2024063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7096583" y="6169723"/>
              <a:ext cx="18352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rgbClr val="FF0000"/>
                  </a:solidFill>
                  <a:latin typeface="SassoonPrimaryInfant" pitchFamily="2" charset="0"/>
                </a:rPr>
                <a:t>a</a:t>
              </a:r>
              <a:r>
                <a:rPr lang="en-GB" sz="1400" dirty="0" smtClean="0">
                  <a:solidFill>
                    <a:srgbClr val="000000"/>
                  </a:solidFill>
                  <a:latin typeface="SassoonPrimaryInfant" pitchFamily="2" charset="0"/>
                </a:rPr>
                <a:t> strawberry</a:t>
              </a:r>
              <a:endParaRPr lang="en-GB" sz="1400" dirty="0">
                <a:solidFill>
                  <a:srgbClr val="000000"/>
                </a:solidFill>
                <a:latin typeface="SassoonPrimaryInfant" pitchFamily="2" charset="0"/>
              </a:endParaRPr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 l="3448" t="9785" r="8096" b="2420"/>
          <a:stretch>
            <a:fillRect/>
          </a:stretch>
        </p:blipFill>
        <p:spPr bwMode="auto">
          <a:xfrm>
            <a:off x="395536" y="234356"/>
            <a:ext cx="923589" cy="127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31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763688" y="496993"/>
            <a:ext cx="7128793" cy="7694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latin typeface="HolyTrinity" pitchFamily="2" charset="0"/>
              </a:rPr>
              <a:t>Tricky Bugs</a:t>
            </a:r>
            <a:endParaRPr lang="en-GB" sz="4400" b="1" dirty="0">
              <a:latin typeface="HolyTrinity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52743"/>
            <a:ext cx="17636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Revisit and Review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8279" y="206631"/>
            <a:ext cx="1401480" cy="1296144"/>
            <a:chOff x="1619672" y="1700808"/>
            <a:chExt cx="3970837" cy="3672388"/>
          </a:xfrm>
        </p:grpSpPr>
        <p:pic>
          <p:nvPicPr>
            <p:cNvPr id="2" name="Picture 1" descr="Tricky Words on Bugs.pdf (SECURED) - Adobe Reader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3" t="16938" r="26567" b="5987"/>
            <a:stretch/>
          </p:blipFill>
          <p:spPr>
            <a:xfrm>
              <a:off x="1737179" y="1729569"/>
              <a:ext cx="3853330" cy="3643627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619672" y="1700808"/>
              <a:ext cx="432048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9" t="23714" r="42553" b="12440"/>
          <a:stretch/>
        </p:blipFill>
        <p:spPr bwMode="auto">
          <a:xfrm>
            <a:off x="1979712" y="1721449"/>
            <a:ext cx="5544616" cy="42826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7277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-2278" y="376083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latin typeface="HolyTrinity" pitchFamily="2" charset="0"/>
              </a:rPr>
              <a:t>This is our Basic Code. It’s a tool for writing!</a:t>
            </a:r>
            <a:endParaRPr lang="en-GB" sz="2800" dirty="0">
              <a:latin typeface="HolyTrinit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52743"/>
            <a:ext cx="17636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Revisit and Review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23" y="868065"/>
            <a:ext cx="8672197" cy="60719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5" descr="11812884-ball-in-the-net--foot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988" y="476250"/>
            <a:ext cx="1670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16"/>
          <p:cNvSpPr txBox="1">
            <a:spLocks noChangeArrowheads="1"/>
          </p:cNvSpPr>
          <p:nvPr/>
        </p:nvSpPr>
        <p:spPr bwMode="auto">
          <a:xfrm>
            <a:off x="2555875" y="692150"/>
            <a:ext cx="6049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 b="1" dirty="0">
                <a:latin typeface="Twinkl Cursive Looped" panose="02000000000000000000" pitchFamily="2" charset="0"/>
              </a:rPr>
              <a:t>Learning Goal</a:t>
            </a:r>
          </a:p>
        </p:txBody>
      </p:sp>
      <p:sp>
        <p:nvSpPr>
          <p:cNvPr id="18436" name="Rectangle 17"/>
          <p:cNvSpPr>
            <a:spLocks noChangeArrowheads="1"/>
          </p:cNvSpPr>
          <p:nvPr/>
        </p:nvSpPr>
        <p:spPr bwMode="auto">
          <a:xfrm>
            <a:off x="358775" y="333375"/>
            <a:ext cx="8389938" cy="208756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18"/>
          <p:cNvSpPr>
            <a:spLocks noChangeArrowheads="1"/>
          </p:cNvSpPr>
          <p:nvPr/>
        </p:nvSpPr>
        <p:spPr bwMode="auto">
          <a:xfrm>
            <a:off x="395288" y="2852738"/>
            <a:ext cx="8353425" cy="3671887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19"/>
          <p:cNvSpPr txBox="1">
            <a:spLocks noChangeArrowheads="1"/>
          </p:cNvSpPr>
          <p:nvPr/>
        </p:nvSpPr>
        <p:spPr bwMode="auto">
          <a:xfrm>
            <a:off x="827881" y="2980521"/>
            <a:ext cx="748823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dirty="0">
                <a:latin typeface="Twinkl Cursive Looped" panose="02000000000000000000" pitchFamily="2" charset="0"/>
              </a:rPr>
              <a:t>I </a:t>
            </a:r>
            <a:r>
              <a:rPr lang="en-GB" sz="7200" dirty="0" smtClean="0">
                <a:latin typeface="Twinkl Cursive Looped" panose="02000000000000000000" pitchFamily="2" charset="0"/>
              </a:rPr>
              <a:t>can hear </a:t>
            </a:r>
            <a:r>
              <a:rPr lang="en-GB" sz="7200" dirty="0">
                <a:latin typeface="Twinkl Cursive Looped" panose="02000000000000000000" pitchFamily="2" charset="0"/>
              </a:rPr>
              <a:t>and say </a:t>
            </a:r>
            <a:r>
              <a:rPr lang="en-GB" sz="7200" dirty="0" smtClean="0">
                <a:latin typeface="Twinkl Cursive Looped" panose="02000000000000000000" pitchFamily="2" charset="0"/>
              </a:rPr>
              <a:t>the </a:t>
            </a:r>
            <a:r>
              <a:rPr lang="en-GB" sz="7200" dirty="0" smtClean="0">
                <a:solidFill>
                  <a:srgbClr val="FF0000"/>
                </a:solidFill>
                <a:latin typeface="Twinkl Cursive Looped" panose="02000000000000000000" pitchFamily="2" charset="0"/>
              </a:rPr>
              <a:t>s</a:t>
            </a:r>
            <a:r>
              <a:rPr lang="en-GB" sz="7200" dirty="0" smtClean="0">
                <a:latin typeface="Twinkl Cursive Looped" panose="02000000000000000000" pitchFamily="2" charset="0"/>
              </a:rPr>
              <a:t> phoneme</a:t>
            </a:r>
            <a:endParaRPr lang="en-GB" sz="7200" dirty="0">
              <a:latin typeface="Twinkl Cursive Looped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32319" y="327488"/>
            <a:ext cx="4248150" cy="1511300"/>
          </a:xfrm>
        </p:spPr>
        <p:txBody>
          <a:bodyPr/>
          <a:lstStyle/>
          <a:p>
            <a:pPr eaLnBrk="1" hangingPunct="1"/>
            <a:r>
              <a:rPr lang="en-GB" sz="9000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Say</a:t>
            </a:r>
            <a:endParaRPr lang="en-US" sz="9000" dirty="0" smtClean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pic>
        <p:nvPicPr>
          <p:cNvPr id="19459" name="Picture 4" descr="loud-speaker-clip-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1906" y="327488"/>
            <a:ext cx="15843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9" descr="s-act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1906" y="2272175"/>
            <a:ext cx="1549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1003756" y="2272175"/>
            <a:ext cx="42481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9000" dirty="0">
                <a:latin typeface="Twinkl Cursive Looped" panose="02000000000000000000" pitchFamily="2" charset="0"/>
              </a:rPr>
              <a:t>Do</a:t>
            </a:r>
            <a:endParaRPr lang="en-US" sz="9000" dirty="0">
              <a:latin typeface="Twinkl Cursive Looped" panose="02000000000000000000" pitchFamily="2" charset="0"/>
            </a:endParaRPr>
          </a:p>
        </p:txBody>
      </p:sp>
      <p:sp>
        <p:nvSpPr>
          <p:cNvPr id="19462" name="Rectangle 2"/>
          <p:cNvSpPr>
            <a:spLocks noChangeArrowheads="1"/>
          </p:cNvSpPr>
          <p:nvPr/>
        </p:nvSpPr>
        <p:spPr bwMode="auto">
          <a:xfrm>
            <a:off x="1003756" y="4361325"/>
            <a:ext cx="42481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9000" dirty="0">
                <a:latin typeface="Twinkl Cursive Looped" panose="02000000000000000000" pitchFamily="2" charset="0"/>
              </a:rPr>
              <a:t>Say</a:t>
            </a:r>
            <a:endParaRPr lang="en-US" sz="9000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8304" y="52743"/>
            <a:ext cx="17636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Teach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905" y="4216862"/>
            <a:ext cx="1584325" cy="1988840"/>
          </a:xfrm>
          <a:prstGeom prst="rect">
            <a:avLst/>
          </a:prstGeom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5247264"/>
            <a:ext cx="7562478" cy="173331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Tune:</a:t>
            </a:r>
            <a:r>
              <a:rPr lang="en-US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050" b="1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The Farmer’s in his Den</a:t>
            </a:r>
            <a:endParaRPr lang="en-GB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The snake is in the grass. </a:t>
            </a:r>
            <a:endParaRPr lang="en-GB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The snake is in the grass. </a:t>
            </a:r>
            <a:endParaRPr lang="en-GB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/</a:t>
            </a:r>
            <a:r>
              <a:rPr lang="en-GB" sz="105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sss</a:t>
            </a:r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/ /</a:t>
            </a:r>
            <a:r>
              <a:rPr lang="en-GB" sz="105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sss</a:t>
            </a:r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/</a:t>
            </a:r>
            <a:endParaRPr lang="en-GB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The snake is in the grass.</a:t>
            </a:r>
            <a:endParaRPr lang="en-GB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500"/>
              </a:spcAft>
            </a:pPr>
            <a:r>
              <a:rPr lang="en-US" sz="1050" b="1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Rhyme:</a:t>
            </a:r>
            <a:r>
              <a:rPr lang="en-US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GB" sz="10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Slide up and over to the snake’s long tongue. Watch out! Slide all the way round to his tail and then across the bottom to make a flick.</a:t>
            </a:r>
            <a:endParaRPr lang="en-GB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5000" dirty="0">
              <a:effectLst/>
              <a:latin typeface="Twinkl Cursive Loope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620688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Arial" charset="0"/>
              </a:rPr>
              <a:t>Here are the single sounds.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Arial" charset="0"/>
              </a:rPr>
              <a:t>They have a sound button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inkl Cursive Looped" panose="02000000000000000000" pitchFamily="2" charset="0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1988840"/>
            <a:ext cx="3600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9900" dirty="0">
                <a:solidFill>
                  <a:srgbClr val="0070C0"/>
                </a:solidFill>
                <a:latin typeface="Twinkl Cursive Looped" panose="02000000000000000000" pitchFamily="2" charset="0"/>
              </a:rPr>
              <a:t>s</a:t>
            </a:r>
            <a:endParaRPr kumimoji="0" lang="en-GB" sz="199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winkl Cursive Looped" panose="02000000000000000000" pitchFamily="2" charset="0"/>
              <a:ea typeface="+mn-ea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139952" y="5013176"/>
            <a:ext cx="504056" cy="486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7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vedoor.blogimg.jp/jitetuseitaishi-karadaniplus/imgs/5/c/5c5d32c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03" y="33265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estclipartblog.com/clipart-pics/seahorse-clip-art-1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131" y="2564903"/>
            <a:ext cx="1722028" cy="401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hurchhousecollection.com/resources/clipart%20star%202.jpg?timestamp=128089000381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2" r="25366"/>
          <a:stretch/>
        </p:blipFill>
        <p:spPr bwMode="auto">
          <a:xfrm>
            <a:off x="3564082" y="2583392"/>
            <a:ext cx="2854384" cy="315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ages.all-free-download.com/images/graphiclarge/snail_clip_art_607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714" y="476671"/>
            <a:ext cx="334905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clker.com/cliparts/k/x/v/i/o/M/swimming-swan-m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1" y="4292098"/>
            <a:ext cx="3351201" cy="236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08304" y="52743"/>
            <a:ext cx="17636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Practise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0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51275" y="404813"/>
            <a:ext cx="4679950" cy="1727200"/>
          </a:xfrm>
        </p:spPr>
        <p:txBody>
          <a:bodyPr/>
          <a:lstStyle/>
          <a:p>
            <a:pPr algn="r" eaLnBrk="1" hangingPunct="1"/>
            <a:r>
              <a:rPr lang="en-GB" sz="9500" b="1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a word</a:t>
            </a:r>
            <a:endParaRPr lang="en-US" sz="9500" b="1" dirty="0" smtClean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pic>
        <p:nvPicPr>
          <p:cNvPr id="21506" name="Picture 7" descr="r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60350"/>
            <a:ext cx="2941637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8" name="Group 21"/>
          <p:cNvGrpSpPr>
            <a:grpSpLocks/>
          </p:cNvGrpSpPr>
          <p:nvPr/>
        </p:nvGrpSpPr>
        <p:grpSpPr bwMode="auto">
          <a:xfrm>
            <a:off x="1042988" y="3141663"/>
            <a:ext cx="3744912" cy="2770187"/>
            <a:chOff x="6627" y="4182"/>
            <a:chExt cx="1585" cy="1173"/>
          </a:xfrm>
        </p:grpSpPr>
        <p:pic>
          <p:nvPicPr>
            <p:cNvPr id="21510" name="Picture 22" descr="http://chestofbooks.com/food/household/Woman-Encyclopaedia-2/images/Fig-4-To-give-firmness-to-limp-hands-practise-the-lateral.jpg"/>
            <p:cNvPicPr>
              <a:picLocks noChangeAspect="1" noChangeArrowheads="1"/>
            </p:cNvPicPr>
            <p:nvPr/>
          </p:nvPicPr>
          <p:blipFill>
            <a:blip r:embed="rId4" r:link="rId5"/>
            <a:srcRect l="59428" t="1227"/>
            <a:stretch>
              <a:fillRect/>
            </a:stretch>
          </p:blipFill>
          <p:spPr bwMode="auto">
            <a:xfrm rot="-5400000">
              <a:off x="7038" y="4182"/>
              <a:ext cx="762" cy="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1" name="Picture 23" descr="http://chestofbooks.com/food/household/Woman-Encyclopaedia-2/images/Fig-4-To-give-firmness-to-limp-hands-practise-the-lateral.jpg"/>
            <p:cNvPicPr>
              <a:picLocks noChangeAspect="1" noChangeArrowheads="1"/>
            </p:cNvPicPr>
            <p:nvPr/>
          </p:nvPicPr>
          <p:blipFill>
            <a:blip r:embed="rId4" r:link="rId5"/>
            <a:srcRect l="78989" t="1227"/>
            <a:stretch>
              <a:fillRect/>
            </a:stretch>
          </p:blipFill>
          <p:spPr bwMode="auto">
            <a:xfrm rot="-5400000">
              <a:off x="7224" y="3593"/>
              <a:ext cx="394" cy="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2" name="Line 24"/>
            <p:cNvSpPr>
              <a:spLocks noChangeShapeType="1"/>
            </p:cNvSpPr>
            <p:nvPr/>
          </p:nvSpPr>
          <p:spPr bwMode="auto">
            <a:xfrm>
              <a:off x="6880" y="4182"/>
              <a:ext cx="0" cy="5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25"/>
            <p:cNvSpPr>
              <a:spLocks noChangeShapeType="1"/>
            </p:cNvSpPr>
            <p:nvPr/>
          </p:nvSpPr>
          <p:spPr bwMode="auto">
            <a:xfrm>
              <a:off x="6957" y="4320"/>
              <a:ext cx="0" cy="5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9" name="Rectangle 26"/>
          <p:cNvSpPr>
            <a:spLocks noChangeArrowheads="1"/>
          </p:cNvSpPr>
          <p:nvPr/>
        </p:nvSpPr>
        <p:spPr bwMode="auto">
          <a:xfrm>
            <a:off x="611188" y="2924175"/>
            <a:ext cx="7848600" cy="3241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15" name="Picture 11" descr="http://www.nidirect.gov.uk/hw3.gif"/>
          <p:cNvPicPr>
            <a:picLocks noChangeAspect="1" noChangeArrowheads="1"/>
          </p:cNvPicPr>
          <p:nvPr/>
        </p:nvPicPr>
        <p:blipFill>
          <a:blip r:embed="rId6" r:link="rId7"/>
          <a:srcRect l="10881" r="7484"/>
          <a:stretch>
            <a:fillRect/>
          </a:stretch>
        </p:blipFill>
        <p:spPr bwMode="auto">
          <a:xfrm>
            <a:off x="5003800" y="3284538"/>
            <a:ext cx="3240088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141</Words>
  <Application>Microsoft Office PowerPoint</Application>
  <PresentationFormat>On-screen Show (4:3)</PresentationFormat>
  <Paragraphs>39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Comic Sans MS</vt:lpstr>
      <vt:lpstr>HolyTrinity</vt:lpstr>
      <vt:lpstr>SassoonPrimaryInfant</vt:lpstr>
      <vt:lpstr>Times New Roman</vt:lpstr>
      <vt:lpstr>Twinkl Cursive Looped</vt:lpstr>
      <vt:lpstr>Default Design</vt:lpstr>
      <vt:lpstr>1_Default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Say</vt:lpstr>
      <vt:lpstr>PowerPoint Presentation</vt:lpstr>
      <vt:lpstr>PowerPoint Presentation</vt:lpstr>
      <vt:lpstr>a word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Somerset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Becky.Phillips</dc:creator>
  <cp:lastModifiedBy>Paula Harris</cp:lastModifiedBy>
  <cp:revision>178</cp:revision>
  <dcterms:created xsi:type="dcterms:W3CDTF">2012-10-05T18:13:54Z</dcterms:created>
  <dcterms:modified xsi:type="dcterms:W3CDTF">2019-06-18T10:29:53Z</dcterms:modified>
</cp:coreProperties>
</file>